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hruv Sethi" userId="3d11fb5c7eb71b8f" providerId="LiveId" clId="{A4C698EB-9395-4091-888E-814CC0812CCB}"/>
    <pc:docChg chg="modSld">
      <pc:chgData name="Dhruv Sethi" userId="3d11fb5c7eb71b8f" providerId="LiveId" clId="{A4C698EB-9395-4091-888E-814CC0812CCB}" dt="2026-04-20T01:30:31.067" v="0" actId="20577"/>
      <pc:docMkLst>
        <pc:docMk/>
      </pc:docMkLst>
      <pc:sldChg chg="modSp mod">
        <pc:chgData name="Dhruv Sethi" userId="3d11fb5c7eb71b8f" providerId="LiveId" clId="{A4C698EB-9395-4091-888E-814CC0812CCB}" dt="2026-04-20T01:30:31.067" v="0" actId="20577"/>
        <pc:sldMkLst>
          <pc:docMk/>
          <pc:sldMk cId="0" sldId="260"/>
        </pc:sldMkLst>
        <pc:spChg chg="mod">
          <ac:chgData name="Dhruv Sethi" userId="3d11fb5c7eb71b8f" providerId="LiveId" clId="{A4C698EB-9395-4091-888E-814CC0812CCB}" dt="2026-04-20T01:30:31.067" v="0" actId="20577"/>
          <ac:spMkLst>
            <pc:docMk/>
            <pc:sldMk cId="0" sldId="260"/>
            <ac:spMk id="3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FCFS</c:v>
                </c:pt>
              </c:strCache>
            </c:strRef>
          </c:tx>
          <c:spPr>
            <a:solidFill>
              <a:srgbClr val="6C6F70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CPU-bound</c:v>
                </c:pt>
                <c:pt idx="1">
                  <c:v>I/O-bound</c:v>
                </c:pt>
                <c:pt idx="2">
                  <c:v>Mixed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405</c:v>
                </c:pt>
                <c:pt idx="1">
                  <c:v>8</c:v>
                </c:pt>
                <c:pt idx="2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D-440D-B359-6D18856D2A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SJF</c:v>
                </c:pt>
              </c:strCache>
            </c:strRef>
          </c:tx>
          <c:spPr>
            <a:solidFill>
              <a:srgbClr val="A48A52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CPU-bound</c:v>
                </c:pt>
                <c:pt idx="1">
                  <c:v>I/O-bound</c:v>
                </c:pt>
                <c:pt idx="2">
                  <c:v>Mixed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273</c:v>
                </c:pt>
                <c:pt idx="1">
                  <c:v>6</c:v>
                </c:pt>
                <c:pt idx="2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D-440D-B359-6D18856D2A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RR</c:v>
                </c:pt>
              </c:strCache>
            </c:strRef>
          </c:tx>
          <c:spPr>
            <a:solidFill>
              <a:srgbClr val="C2C3C4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CPU-bound</c:v>
                </c:pt>
                <c:pt idx="1">
                  <c:v>I/O-bound</c:v>
                </c:pt>
                <c:pt idx="2">
                  <c:v>Mixed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558</c:v>
                </c:pt>
                <c:pt idx="1">
                  <c:v>10</c:v>
                </c:pt>
                <c:pt idx="2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AD-440D-B359-6D18856D2A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Priority</c:v>
                </c:pt>
              </c:strCache>
            </c:strRef>
          </c:tx>
          <c:spPr>
            <a:solidFill>
              <a:srgbClr val="7A4A5A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CPU-bound</c:v>
                </c:pt>
                <c:pt idx="1">
                  <c:v>I/O-bound</c:v>
                </c:pt>
                <c:pt idx="2">
                  <c:v>Mixed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403</c:v>
                </c:pt>
                <c:pt idx="1">
                  <c:v>8</c:v>
                </c:pt>
                <c:pt idx="2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AD-440D-B359-6D18856D2A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Adaptive</c:v>
                </c:pt>
              </c:strCache>
            </c:strRef>
          </c:tx>
          <c:spPr>
            <a:solidFill>
              <a:srgbClr val="B71E3A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CPU-bound</c:v>
                </c:pt>
                <c:pt idx="1">
                  <c:v>I/O-bound</c:v>
                </c:pt>
                <c:pt idx="2">
                  <c:v>Mixed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314</c:v>
                </c:pt>
                <c:pt idx="1">
                  <c:v>7</c:v>
                </c:pt>
                <c:pt idx="2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AD-440D-B359-6D18856D2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2F1E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E3E44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A9A8A5"/>
                    </a:solidFill>
                    <a:latin typeface="Arial"/>
                  </a:defRPr>
                </a:pPr>
                <a:r>
                  <a:rPr lang="en-US" sz="1000" b="0" i="0" u="none" strike="noStrike">
                    <a:solidFill>
                      <a:srgbClr val="A9A8A5"/>
                    </a:solidFill>
                    <a:latin typeface="Arial"/>
                  </a:rPr>
                  <a:t>Average waiting time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A9A8A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2A2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F2F1EE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2A2A2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50-window rolling accuracy</c:v>
                </c:pt>
              </c:strCache>
            </c:strRef>
          </c:tx>
          <c:spPr>
            <a:ln w="31750" cap="flat">
              <a:solidFill>
                <a:srgbClr val="B71E3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B71E3A"/>
              </a:solidFill>
              <a:ln w="9525" cap="flat">
                <a:solidFill>
                  <a:srgbClr val="B71E3A"/>
                </a:solidFill>
                <a:prstDash val="solid"/>
                <a:round/>
              </a:ln>
              <a:effectLst/>
            </c:spPr>
          </c:marker>
          <c:cat>
            <c:strRef>
              <c:f>Sheet1!$A$2:$A$47</c:f>
              <c:strCache>
                <c:ptCount val="46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  <c:pt idx="15">
                  <c:v>750</c:v>
                </c:pt>
                <c:pt idx="16">
                  <c:v>800</c:v>
                </c:pt>
                <c:pt idx="17">
                  <c:v>850</c:v>
                </c:pt>
                <c:pt idx="18">
                  <c:v>900</c:v>
                </c:pt>
                <c:pt idx="19">
                  <c:v>950</c:v>
                </c:pt>
                <c:pt idx="20">
                  <c:v>1000</c:v>
                </c:pt>
                <c:pt idx="21">
                  <c:v>1050</c:v>
                </c:pt>
                <c:pt idx="22">
                  <c:v>1100</c:v>
                </c:pt>
                <c:pt idx="23">
                  <c:v>1150</c:v>
                </c:pt>
                <c:pt idx="24">
                  <c:v>1200</c:v>
                </c:pt>
                <c:pt idx="25">
                  <c:v>1250</c:v>
                </c:pt>
                <c:pt idx="26">
                  <c:v>1300</c:v>
                </c:pt>
                <c:pt idx="27">
                  <c:v>1350</c:v>
                </c:pt>
                <c:pt idx="28">
                  <c:v>1400</c:v>
                </c:pt>
                <c:pt idx="29">
                  <c:v>1450</c:v>
                </c:pt>
                <c:pt idx="30">
                  <c:v>1500</c:v>
                </c:pt>
                <c:pt idx="31">
                  <c:v>1550</c:v>
                </c:pt>
                <c:pt idx="32">
                  <c:v>1600</c:v>
                </c:pt>
                <c:pt idx="33">
                  <c:v>1650</c:v>
                </c:pt>
                <c:pt idx="34">
                  <c:v>1700</c:v>
                </c:pt>
                <c:pt idx="35">
                  <c:v>1750</c:v>
                </c:pt>
                <c:pt idx="36">
                  <c:v>1800</c:v>
                </c:pt>
                <c:pt idx="37">
                  <c:v>1850</c:v>
                </c:pt>
                <c:pt idx="38">
                  <c:v>1900</c:v>
                </c:pt>
                <c:pt idx="39">
                  <c:v>1950</c:v>
                </c:pt>
                <c:pt idx="40">
                  <c:v>2000</c:v>
                </c:pt>
                <c:pt idx="41">
                  <c:v>2050</c:v>
                </c:pt>
                <c:pt idx="42">
                  <c:v>2100</c:v>
                </c:pt>
                <c:pt idx="43">
                  <c:v>2150</c:v>
                </c:pt>
                <c:pt idx="44">
                  <c:v>2200</c:v>
                </c:pt>
                <c:pt idx="45">
                  <c:v>2250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0.96</c:v>
                </c:pt>
                <c:pt idx="1">
                  <c:v>0.97899999999999998</c:v>
                </c:pt>
                <c:pt idx="2">
                  <c:v>0.97199999999999998</c:v>
                </c:pt>
                <c:pt idx="3">
                  <c:v>0.94899999999999995</c:v>
                </c:pt>
                <c:pt idx="4">
                  <c:v>0.94099999999999995</c:v>
                </c:pt>
                <c:pt idx="5">
                  <c:v>0.95899999999999996</c:v>
                </c:pt>
                <c:pt idx="6">
                  <c:v>0.97899999999999998</c:v>
                </c:pt>
                <c:pt idx="7">
                  <c:v>0.97199999999999998</c:v>
                </c:pt>
                <c:pt idx="8">
                  <c:v>0.94899999999999995</c:v>
                </c:pt>
                <c:pt idx="9">
                  <c:v>0.94099999999999995</c:v>
                </c:pt>
                <c:pt idx="10">
                  <c:v>0.65</c:v>
                </c:pt>
                <c:pt idx="11">
                  <c:v>0.76400000000000001</c:v>
                </c:pt>
                <c:pt idx="12">
                  <c:v>0.79</c:v>
                </c:pt>
                <c:pt idx="13">
                  <c:v>0.78300000000000003</c:v>
                </c:pt>
                <c:pt idx="14">
                  <c:v>0.82899999999999996</c:v>
                </c:pt>
                <c:pt idx="15">
                  <c:v>0.91800000000000004</c:v>
                </c:pt>
                <c:pt idx="16">
                  <c:v>0.79600000000000004</c:v>
                </c:pt>
                <c:pt idx="17">
                  <c:v>0.80200000000000005</c:v>
                </c:pt>
                <c:pt idx="18">
                  <c:v>0.77400000000000002</c:v>
                </c:pt>
                <c:pt idx="19">
                  <c:v>0.79500000000000004</c:v>
                </c:pt>
                <c:pt idx="20">
                  <c:v>0.84</c:v>
                </c:pt>
                <c:pt idx="21">
                  <c:v>0.84699999999999998</c:v>
                </c:pt>
                <c:pt idx="22">
                  <c:v>0.877</c:v>
                </c:pt>
                <c:pt idx="23">
                  <c:v>0.88600000000000001</c:v>
                </c:pt>
                <c:pt idx="24">
                  <c:v>0.85299999999999998</c:v>
                </c:pt>
                <c:pt idx="25">
                  <c:v>0.84</c:v>
                </c:pt>
                <c:pt idx="26">
                  <c:v>0.80700000000000005</c:v>
                </c:pt>
                <c:pt idx="27">
                  <c:v>0.77400000000000002</c:v>
                </c:pt>
                <c:pt idx="28">
                  <c:v>0.79200000000000004</c:v>
                </c:pt>
                <c:pt idx="29">
                  <c:v>0.79500000000000004</c:v>
                </c:pt>
                <c:pt idx="30">
                  <c:v>0.81699999999999995</c:v>
                </c:pt>
                <c:pt idx="31">
                  <c:v>0.872</c:v>
                </c:pt>
                <c:pt idx="32">
                  <c:v>0.85299999999999998</c:v>
                </c:pt>
                <c:pt idx="33">
                  <c:v>0.85599999999999998</c:v>
                </c:pt>
                <c:pt idx="34">
                  <c:v>0.78100000000000003</c:v>
                </c:pt>
                <c:pt idx="35">
                  <c:v>0.73599999999999999</c:v>
                </c:pt>
                <c:pt idx="36">
                  <c:v>0.75</c:v>
                </c:pt>
                <c:pt idx="37">
                  <c:v>0.76300000000000001</c:v>
                </c:pt>
                <c:pt idx="38">
                  <c:v>0.79500000000000004</c:v>
                </c:pt>
                <c:pt idx="39">
                  <c:v>0.84799999999999998</c:v>
                </c:pt>
                <c:pt idx="40">
                  <c:v>0.86699999999999999</c:v>
                </c:pt>
                <c:pt idx="41">
                  <c:v>0.80600000000000005</c:v>
                </c:pt>
                <c:pt idx="42">
                  <c:v>0.75900000000000001</c:v>
                </c:pt>
                <c:pt idx="43">
                  <c:v>0.755</c:v>
                </c:pt>
                <c:pt idx="44">
                  <c:v>0.74199999999999999</c:v>
                </c:pt>
                <c:pt idx="45">
                  <c:v>0.76800000000000002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965-459A-9575-60C5072B7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A9A8A5"/>
                    </a:solidFill>
                    <a:latin typeface="Arial"/>
                  </a:defRPr>
                </a:pPr>
                <a:r>
                  <a:rPr lang="en-US" sz="1000" b="0" i="0" u="none" strike="noStrike">
                    <a:solidFill>
                      <a:srgbClr val="A9A8A5"/>
                    </a:solidFill>
                    <a:latin typeface="Arial"/>
                  </a:rPr>
                  <a:t>Scheduling window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A9A8A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tickLblSkip val="5"/>
        <c:noMultiLvlLbl val="1"/>
      </c:catAx>
      <c:valAx>
        <c:axId val="2094734552"/>
        <c:scaling>
          <c:orientation val="minMax"/>
          <c:max val="1"/>
          <c:min val="0.5"/>
        </c:scaling>
        <c:delete val="0"/>
        <c:axPos val="l"/>
        <c:majorGridlines>
          <c:spPr>
            <a:ln w="6350" cap="flat">
              <a:solidFill>
                <a:srgbClr val="3E3E44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A9A8A5"/>
                    </a:solidFill>
                    <a:latin typeface="Arial"/>
                  </a:defRPr>
                </a:pPr>
                <a:r>
                  <a:rPr lang="en-US" sz="1000" b="0" i="0" u="none" strike="noStrike">
                    <a:solidFill>
                      <a:srgbClr val="A9A8A5"/>
                    </a:solidFill>
                    <a:latin typeface="Arial"/>
                  </a:rPr>
                  <a:t>Prediction accuracy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A9A8A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2A2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A2A2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|SHAP interaction|</c:v>
                </c:pt>
              </c:strCache>
            </c:strRef>
          </c:tx>
          <c:spPr>
            <a:solidFill>
              <a:srgbClr val="B71E3A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D9B36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queue_length</c:v>
                </c:pt>
                <c:pt idx="1">
                  <c:v>priority_variance</c:v>
                </c:pt>
                <c:pt idx="2">
                  <c:v>mean_priority</c:v>
                </c:pt>
                <c:pt idx="3">
                  <c:v>arrival_rate</c:v>
                </c:pt>
                <c:pt idx="4">
                  <c:v>io_ratio</c:v>
                </c:pt>
                <c:pt idx="5">
                  <c:v>mean_burst</c:v>
                </c:pt>
                <c:pt idx="6">
                  <c:v>burst_std</c:v>
                </c:pt>
                <c:pt idx="7">
                  <c:v>burst_variance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0.02</c:v>
                </c:pt>
                <c:pt idx="1">
                  <c:v>0.03</c:v>
                </c:pt>
                <c:pt idx="2">
                  <c:v>0.04</c:v>
                </c:pt>
                <c:pt idx="3">
                  <c:v>0.05</c:v>
                </c:pt>
                <c:pt idx="4">
                  <c:v>7.0000000000000007E-2</c:v>
                </c:pt>
                <c:pt idx="5">
                  <c:v>0.14000000000000001</c:v>
                </c:pt>
                <c:pt idx="6">
                  <c:v>0.18</c:v>
                </c:pt>
                <c:pt idx="7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F-4D21-92FA-38427A7641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2F1EE"/>
                </a:solidFill>
                <a:latin typeface="Consola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3E3E4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A9A8A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2A2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A2A2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Two-level (ours)</c:v>
                </c:pt>
              </c:strCache>
            </c:strRef>
          </c:tx>
          <c:spPr>
            <a:solidFill>
              <a:srgbClr val="B71E3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2F1EE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Accuracy (%)</c:v>
                </c:pt>
                <c:pt idx="1">
                  <c:v>Avg wait</c:v>
                </c:pt>
                <c:pt idx="2">
                  <c:v>Switches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84.53</c:v>
                </c:pt>
                <c:pt idx="1">
                  <c:v>144.66</c:v>
                </c:pt>
                <c:pt idx="2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E-48A7-B79F-31905AEDD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Flat classifier</c:v>
                </c:pt>
              </c:strCache>
            </c:strRef>
          </c:tx>
          <c:spPr>
            <a:solidFill>
              <a:srgbClr val="A48A5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2F1EE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Accuracy (%)</c:v>
                </c:pt>
                <c:pt idx="1">
                  <c:v>Avg wait</c:v>
                </c:pt>
                <c:pt idx="2">
                  <c:v>Switches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90.76</c:v>
                </c:pt>
                <c:pt idx="1">
                  <c:v>142.16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FE-48A7-B79F-31905AEDD8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 hysteresis</c:v>
                </c:pt>
              </c:strCache>
            </c:strRef>
          </c:tx>
          <c:spPr>
            <a:solidFill>
              <a:srgbClr val="7A4A5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2F1EE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Accuracy (%)</c:v>
                </c:pt>
                <c:pt idx="1">
                  <c:v>Avg wait</c:v>
                </c:pt>
                <c:pt idx="2">
                  <c:v>Switches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91.38</c:v>
                </c:pt>
                <c:pt idx="1">
                  <c:v>138.31</c:v>
                </c:pt>
                <c:pt idx="2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FE-48A7-B79F-31905AEDD8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2F1E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E3E4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A9A8A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2A2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F2F1EE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2A2A2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57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BF926-83EA-E750-DF63-E6DB9CBCC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FC425-E936-D70D-25E0-4DB09D8D2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370CA-AD21-DAA5-7BB4-5306565B3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31ACD-591B-1E03-72D9-AB2D2F63E8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065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ider University - Wikipedia">
            <a:extLst>
              <a:ext uri="{FF2B5EF4-FFF2-40B4-BE49-F238E27FC236}">
                <a16:creationId xmlns:a16="http://schemas.microsoft.com/office/drawing/2014/main" id="{B912CD90-E7D6-029F-00BE-404356C2C4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225" y="180107"/>
            <a:ext cx="455295" cy="54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22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nix.org/conference/atc23/presentation/mahgoub" TargetMode="External"/><Relationship Id="rId3" Type="http://schemas.openxmlformats.org/officeDocument/2006/relationships/hyperlink" Target="https://ijarsct.co.in/Paper29824.pdf" TargetMode="External"/><Relationship Id="rId7" Type="http://schemas.openxmlformats.org/officeDocument/2006/relationships/hyperlink" Target="https://doi.org/10.1038/s41586-020-2649-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neucom.2017.06.084" TargetMode="External"/><Relationship Id="rId5" Type="http://schemas.openxmlformats.org/officeDocument/2006/relationships/hyperlink" Target="https://doi.org/10.48550/arXiv.1201.0490" TargetMode="External"/><Relationship Id="rId4" Type="http://schemas.openxmlformats.org/officeDocument/2006/relationships/hyperlink" Target="https://doi.org/10.3390/sym17071109" TargetMode="External"/><Relationship Id="rId9" Type="http://schemas.openxmlformats.org/officeDocument/2006/relationships/hyperlink" Target="https://pypi.org/project/psutil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E15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0728655" cy="27432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0" y="5349240"/>
            <a:ext cx="10728655" cy="27432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1251896"/>
            <a:ext cx="10728655" cy="1079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6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RIDER UNIVERSITY   ·   DEPARTMENT OF COMPUTER SCIENCE   ·   CSC-240 </a:t>
            </a:r>
          </a:p>
          <a:p>
            <a:pPr marL="0" indent="0" algn="ctr">
              <a:buNone/>
            </a:pPr>
            <a:endParaRPr lang="en-US" sz="1200" b="1" kern="0" spc="600" dirty="0">
              <a:solidFill>
                <a:srgbClr val="D9B36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1200" b="1" kern="0" spc="6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PROJECT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260604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CPU Scheduling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31520" y="3611880"/>
            <a:ext cx="107286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Mixed Workloads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10728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Two-Level Online Learning Framework for Adaptive Scheduler Selection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5532120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Dhruv Sethi   ·   Nakul Mittal   ·   Dhruv Mirchandani   ·   Ritvik Sajeev</a:t>
            </a:r>
            <a:endParaRPr lang="en-US" sz="1600" dirty="0"/>
          </a:p>
        </p:txBody>
      </p:sp>
      <p:pic>
        <p:nvPicPr>
          <p:cNvPr id="10" name="Picture 2" descr="Rider University - Wikipedia">
            <a:extLst>
              <a:ext uri="{FF2B5EF4-FFF2-40B4-BE49-F238E27FC236}">
                <a16:creationId xmlns:a16="http://schemas.microsoft.com/office/drawing/2014/main" id="{F2B810B5-9527-8741-B9F7-9BB61DA2D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225" y="30480"/>
            <a:ext cx="455295" cy="54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Problem: One Scheduler Can’t Fit All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9428" y="1737360"/>
            <a:ext cx="361188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9428" y="1792224"/>
            <a:ext cx="3611880" cy="287121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69468" y="201168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FCFS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769468" y="29260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Penalises short jobs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48393" y="3441467"/>
            <a:ext cx="3321475" cy="5777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tasks get stuck behind long jobs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Inflates perceived latency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289908" y="1737360"/>
            <a:ext cx="361188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289908" y="1792224"/>
            <a:ext cx="3611880" cy="287121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609948" y="201168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4609948" y="29260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Context-switch overhead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130388" y="1737360"/>
            <a:ext cx="361188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130388" y="1792224"/>
            <a:ext cx="3611880" cy="287121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450428" y="201168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SJF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8450428" y="29260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future knowledge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449428" y="5029200"/>
            <a:ext cx="11285067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 scheduler learn the workload regime </a:t>
            </a:r>
            <a:r>
              <a:rPr lang="en-US" sz="1500" b="1" i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</a:t>
            </a:r>
            <a:r>
              <a:rPr lang="en-US" sz="15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switch to the right static algorithm — with no retraining, no look-ahead, no offline data?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16</a:t>
            </a:r>
            <a:endParaRPr lang="en-US" sz="900" dirty="0"/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88C2E992-6266-0092-1DA0-65986F83FD42}"/>
              </a:ext>
            </a:extLst>
          </p:cNvPr>
          <p:cNvSpPr/>
          <p:nvPr/>
        </p:nvSpPr>
        <p:spPr>
          <a:xfrm>
            <a:off x="4435109" y="3441467"/>
            <a:ext cx="3321475" cy="5777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preemption wastes cycles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overhead on switching than computing</a:t>
            </a:r>
            <a:endParaRPr lang="en-US" sz="130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94271A97-A88E-EA30-79F1-20F655C14544}"/>
              </a:ext>
            </a:extLst>
          </p:cNvPr>
          <p:cNvSpPr/>
          <p:nvPr/>
        </p:nvSpPr>
        <p:spPr>
          <a:xfrm>
            <a:off x="8275590" y="3441468"/>
            <a:ext cx="3321475" cy="5777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in theory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burst-time (unavailable in practice)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Questions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80848" y="1600200"/>
            <a:ext cx="109728" cy="4023360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90576" y="1600200"/>
            <a:ext cx="5468112" cy="4023360"/>
          </a:xfrm>
          <a:prstGeom prst="rect">
            <a:avLst/>
          </a:prstGeom>
          <a:solidFill>
            <a:srgbClr val="2A2A2F"/>
          </a:solidFill>
          <a:ln w="12700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83768" y="19202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RQ1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883768" y="29718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does the adaptive scheduler fail?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83768" y="3611880"/>
            <a:ext cx="4663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what workload conditions does the adaptive scheduler fail to match the best static algorithm — and what structural properties of those conditions explain the gap?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33008" y="1600200"/>
            <a:ext cx="109728" cy="4023360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342736" y="1600200"/>
            <a:ext cx="5468112" cy="40233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35928" y="19202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RQ2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735928" y="29718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drives algorithm selection?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735928" y="3611880"/>
            <a:ext cx="4663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observable ready-queue features drive algorithm selection most strongly — and are they consistent with the theoretical optimality conditions of the chosen algorithms?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Work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80848" y="1417320"/>
            <a:ext cx="557784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80848" y="1453896"/>
            <a:ext cx="5577840" cy="2066544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00888" y="16184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COMPARISON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626968" y="16184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Rana, 2024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00888" y="19659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static scheduler dominates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00888" y="2277689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Empirically confirms that FCFS, SJF, RR, and Priority Scheduling each perform well only under specific workload conditions and degrade under shifts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33008" y="1417320"/>
            <a:ext cx="557784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233008" y="1453896"/>
            <a:ext cx="5577840" cy="2066544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553048" y="16184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 FOR SCHEDULING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479128" y="16184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Biswas et al., 2023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553048" y="19659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predicts efficient scheduling algorithms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53048" y="2277689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machine learning over process attributes to pick the most efficient scheduler — reports turnaround-time reductions vs static policies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80848" y="3749040"/>
            <a:ext cx="557784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80848" y="3785616"/>
            <a:ext cx="5577840" cy="2066544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00888" y="395020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HIERARCHICAL RL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626968" y="39502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Xing, Wang, Liu, 2025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00888" y="42976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RL for mixed database workloads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00888" y="4609409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Self-adapting scheduler using hierarchical deep reinforcement learning — requires extensive offline training and lacks interpretability.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233008" y="3749040"/>
            <a:ext cx="557784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233008" y="3785616"/>
            <a:ext cx="5577840" cy="2066544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553048" y="395020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LEARNING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9479128" y="39502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Losing, Hammer, Wersing, 2018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553048" y="42976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Incremental online learning — a review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53048" y="4609409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Surveys state-of-the-art streaming classifiers including SGD with partial_fit — establishes practicality of constant-memory online learning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" y="59893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gap:  </a:t>
            </a:r>
            <a:r>
              <a:rPr lang="en-US" sz="13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ML schedulers either retrain offline, need look-ahead data, or don’t address switch instability. No prior work addresses all three.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Contribution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89408" y="1259378"/>
            <a:ext cx="1161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propose a scheduler that is </a:t>
            </a:r>
            <a:r>
              <a:rPr lang="en-US" sz="16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interpretable, online, and uncertainty-aware</a:t>
            </a:r>
            <a:r>
              <a:rPr lang="en-US" sz="16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three properties that prior work addresses only in isolation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89408" y="1832959"/>
            <a:ext cx="3749040" cy="45720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89408" y="1878679"/>
            <a:ext cx="3749040" cy="37947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63728" y="2107279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63728" y="2107279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340968" y="2290159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INTERPRETABLE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63728" y="2930239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 selection, not policy learning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02920" y="3759013"/>
            <a:ext cx="3489808" cy="7772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4 proven schedulers (FCFS / SJF / RR / Priority)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learning a new policy from scratch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decisions deployable without safety review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221328" y="1832959"/>
            <a:ext cx="3749040" cy="45720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221328" y="1878679"/>
            <a:ext cx="3749040" cy="37947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495648" y="2107279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495648" y="2107279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5272888" y="2290159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495648" y="2930239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online in constant memory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153248" y="1832959"/>
            <a:ext cx="3749040" cy="45720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153248" y="1878679"/>
            <a:ext cx="3749040" cy="37947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427568" y="2107279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427568" y="2107279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9204808" y="2290159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351215" y="2930239"/>
            <a:ext cx="351628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Confidence-gated switching with hysteresis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48640" y="5906194"/>
            <a:ext cx="11094415" cy="502920"/>
          </a:xfrm>
          <a:prstGeom prst="rect">
            <a:avLst/>
          </a:prstGeom>
          <a:solidFill>
            <a:srgbClr val="6E1524"/>
          </a:solidFill>
          <a:ln w="12700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48640" y="5914505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Validated </a:t>
            </a:r>
            <a:r>
              <a:rPr lang="en-US" sz="1300" b="1" i="1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2250 </a:t>
            </a:r>
            <a:r>
              <a:rPr lang="en-US" sz="1300" b="1" i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scenarios + real OS traces  </a:t>
            </a:r>
            <a:r>
              <a:rPr lang="en-US" sz="13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including 3 adversarial anomaly regimes where prior ML schedulers fail outright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16</a:t>
            </a:r>
            <a:endParaRPr lang="en-US" sz="900" dirty="0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BAFAB23D-C282-2892-A40B-451355FD6DE7}"/>
              </a:ext>
            </a:extLst>
          </p:cNvPr>
          <p:cNvSpPr/>
          <p:nvPr/>
        </p:nvSpPr>
        <p:spPr>
          <a:xfrm>
            <a:off x="4389120" y="3759013"/>
            <a:ext cx="3489808" cy="7772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SGD classifier with </a:t>
            </a:r>
            <a:r>
              <a:rPr lang="en-US" sz="12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partial_fit</a:t>
            </a: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live ready queue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historical data retrained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offline pre-training required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learns and adapts during actual scheduling</a:t>
            </a:r>
            <a:endParaRPr lang="en-US" sz="1200" dirty="0"/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E7A20EDA-5699-68DA-DD91-711EB20F547C}"/>
              </a:ext>
            </a:extLst>
          </p:cNvPr>
          <p:cNvSpPr/>
          <p:nvPr/>
        </p:nvSpPr>
        <p:spPr>
          <a:xfrm>
            <a:off x="8377692" y="3753198"/>
            <a:ext cx="3489808" cy="7772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confidence c = </a:t>
            </a:r>
            <a:r>
              <a:rPr lang="en-US" sz="12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p_wl</a:t>
            </a: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2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p_algo</a:t>
            </a: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≥ 0.75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5-window cooldown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Eliminates low-confidence thrash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1417320"/>
            <a:ext cx="5120640" cy="484632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77240" y="1645920"/>
            <a:ext cx="457200" cy="27432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16916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Two-level adaptive scheduler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645920" y="2194560"/>
            <a:ext cx="2926080" cy="502920"/>
          </a:xfrm>
          <a:prstGeom prst="rect">
            <a:avLst/>
          </a:prstGeom>
          <a:solidFill>
            <a:srgbClr val="3434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645920" y="21945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Queue</a:t>
            </a:r>
            <a:endParaRPr lang="en-US" sz="13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 OS processes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026664" y="2724912"/>
            <a:ext cx="164592" cy="164592"/>
          </a:xfrm>
          <a:prstGeom prst="downArrow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645920" y="2953512"/>
            <a:ext cx="2926080" cy="502920"/>
          </a:xfrm>
          <a:prstGeom prst="rect">
            <a:avLst/>
          </a:prstGeom>
          <a:solidFill>
            <a:srgbClr val="3434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645920" y="295351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Extraction</a:t>
            </a:r>
            <a:endParaRPr lang="en-US" sz="13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 observable features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026664" y="3483864"/>
            <a:ext cx="164592" cy="164592"/>
          </a:xfrm>
          <a:prstGeom prst="downArrow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645920" y="3712464"/>
            <a:ext cx="2926080" cy="502920"/>
          </a:xfrm>
          <a:prstGeom prst="rect">
            <a:avLst/>
          </a:prstGeom>
          <a:solidFill>
            <a:srgbClr val="981E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645920" y="371246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WorkloadFingerprinter</a:t>
            </a:r>
            <a:endParaRPr lang="en-US" sz="13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D9B3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SGD · modified Huber loss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026664" y="4242816"/>
            <a:ext cx="164592" cy="164592"/>
          </a:xfrm>
          <a:prstGeom prst="downArrow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14400" y="4480560"/>
            <a:ext cx="1371600" cy="502920"/>
          </a:xfrm>
          <a:prstGeom prst="rect">
            <a:avLst/>
          </a:prstGeom>
          <a:solidFill>
            <a:srgbClr val="34343A"/>
          </a:solidFill>
          <a:ln w="9525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4480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</a:t>
            </a:r>
            <a:endParaRPr lang="en-US" sz="10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D9B3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cpu_bound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423160" y="4480560"/>
            <a:ext cx="1371600" cy="502920"/>
          </a:xfrm>
          <a:prstGeom prst="rect">
            <a:avLst/>
          </a:prstGeom>
          <a:solidFill>
            <a:srgbClr val="34343A"/>
          </a:solidFill>
          <a:ln w="9525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2423160" y="4480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</a:t>
            </a:r>
            <a:endParaRPr lang="en-US" sz="10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D9B3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io_bound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931920" y="4480560"/>
            <a:ext cx="1371600" cy="502920"/>
          </a:xfrm>
          <a:prstGeom prst="rect">
            <a:avLst/>
          </a:prstGeom>
          <a:solidFill>
            <a:srgbClr val="34343A"/>
          </a:solidFill>
          <a:ln w="9525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931920" y="4480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</a:t>
            </a:r>
            <a:endParaRPr lang="en-US" sz="10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D9B3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mixed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868680" y="5212080"/>
            <a:ext cx="4480560" cy="502920"/>
          </a:xfrm>
          <a:prstGeom prst="roundRect">
            <a:avLst>
              <a:gd name="adj" fmla="val 14545"/>
            </a:avLst>
          </a:prstGeom>
          <a:solidFill>
            <a:srgbClr val="34343A"/>
          </a:solidFill>
          <a:ln w="12700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68680" y="521208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Gate  </a:t>
            </a:r>
            <a:r>
              <a:rPr lang="en-US" sz="900" dirty="0">
                <a:solidFill>
                  <a:srgbClr val="D9B3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= p_wl · p_algo ≥ 0.75  +  ≥ 5 windows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024128" y="5897880"/>
            <a:ext cx="960120" cy="320040"/>
          </a:xfrm>
          <a:prstGeom prst="rect">
            <a:avLst/>
          </a:prstGeom>
          <a:solidFill>
            <a:srgbClr val="981E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024128" y="5897880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FCFS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093976" y="5897880"/>
            <a:ext cx="960120" cy="320040"/>
          </a:xfrm>
          <a:prstGeom prst="rect">
            <a:avLst/>
          </a:prstGeom>
          <a:solidFill>
            <a:srgbClr val="981E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093976" y="5897880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SJF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163824" y="5897880"/>
            <a:ext cx="960120" cy="320040"/>
          </a:xfrm>
          <a:prstGeom prst="rect">
            <a:avLst/>
          </a:prstGeom>
          <a:solidFill>
            <a:srgbClr val="981E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163824" y="5897880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233672" y="5897880"/>
            <a:ext cx="960120" cy="320040"/>
          </a:xfrm>
          <a:prstGeom prst="rect">
            <a:avLst/>
          </a:prstGeom>
          <a:solidFill>
            <a:srgbClr val="981E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233672" y="5897880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943600" y="1554480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5943600" y="15544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39" name="Text 37"/>
          <p:cNvSpPr/>
          <p:nvPr/>
        </p:nvSpPr>
        <p:spPr>
          <a:xfrm>
            <a:off x="6858000" y="1536192"/>
            <a:ext cx="47850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Extraction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6858000" y="1694135"/>
            <a:ext cx="4785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observable features pulled from the ready queue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look-ahead into future arrivals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5943600" y="2743200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5943600" y="27432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43" name="Text 41"/>
          <p:cNvSpPr/>
          <p:nvPr/>
        </p:nvSpPr>
        <p:spPr>
          <a:xfrm>
            <a:off x="6858000" y="2724912"/>
            <a:ext cx="47850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1: Fingerprinter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6858000" y="2882855"/>
            <a:ext cx="4785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SGD classifier maps features to a workload regime</a:t>
            </a:r>
            <a:b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(cpu_bound / io_bound / mixed) with confidence </a:t>
            </a:r>
            <a:r>
              <a:rPr lang="en-US" sz="1200" dirty="0" err="1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p_wl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5943600" y="3931920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5943600" y="39319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47" name="Text 45"/>
          <p:cNvSpPr/>
          <p:nvPr/>
        </p:nvSpPr>
        <p:spPr>
          <a:xfrm>
            <a:off x="6858000" y="3913632"/>
            <a:ext cx="47850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2: Policy Experts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6858000" y="4071575"/>
            <a:ext cx="4785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expert per regime recommends the best scheduler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Avoids class imbalance that breaks flat models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5943600" y="5120640"/>
            <a:ext cx="685800" cy="685800"/>
          </a:xfrm>
          <a:prstGeom prst="ellipse">
            <a:avLst/>
          </a:prstGeom>
          <a:solidFill>
            <a:srgbClr val="B71E3A"/>
          </a:solidFill>
          <a:ln>
            <a:solidFill>
              <a:srgbClr val="D4A57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5943600" y="5120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51" name="Text 49"/>
          <p:cNvSpPr/>
          <p:nvPr/>
        </p:nvSpPr>
        <p:spPr>
          <a:xfrm>
            <a:off x="6858000" y="5102352"/>
            <a:ext cx="47850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Gate + Hysteresis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6858000" y="5260295"/>
            <a:ext cx="4785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only if c = p_wl · p_algo ≥ 0.75 and 5+ windows since the last switch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8">
            <a:extLst>
              <a:ext uri="{FF2B5EF4-FFF2-40B4-BE49-F238E27FC236}">
                <a16:creationId xmlns:a16="http://schemas.microsoft.com/office/drawing/2014/main" id="{24B0D263-6840-309F-7203-E7DB6E4F72A8}"/>
              </a:ext>
            </a:extLst>
          </p:cNvPr>
          <p:cNvSpPr/>
          <p:nvPr/>
        </p:nvSpPr>
        <p:spPr>
          <a:xfrm>
            <a:off x="8872451" y="4173820"/>
            <a:ext cx="3154985" cy="1185392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D4BAD7EA-EEF5-72FE-B2FB-0E32875B11F2}"/>
              </a:ext>
            </a:extLst>
          </p:cNvPr>
          <p:cNvSpPr/>
          <p:nvPr/>
        </p:nvSpPr>
        <p:spPr>
          <a:xfrm>
            <a:off x="4790750" y="4173820"/>
            <a:ext cx="3763047" cy="1185392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1EFC3AD0-7D8D-DB52-49C4-5768EC3ABE9B}"/>
              </a:ext>
            </a:extLst>
          </p:cNvPr>
          <p:cNvSpPr/>
          <p:nvPr/>
        </p:nvSpPr>
        <p:spPr>
          <a:xfrm>
            <a:off x="194351" y="4173820"/>
            <a:ext cx="4336085" cy="1185392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Scope &amp; Methodology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0868" y="1542011"/>
            <a:ext cx="260604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40868" y="1596875"/>
            <a:ext cx="2606040" cy="168249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0868" y="1816331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2250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540868" y="2606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scenarios evaluated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75508" y="1542011"/>
            <a:ext cx="260604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375508" y="1596875"/>
            <a:ext cx="2606040" cy="168249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75508" y="1816331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3375508" y="2606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ready-queue features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10148" y="1542011"/>
            <a:ext cx="260604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210148" y="1596875"/>
            <a:ext cx="2606040" cy="168249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210148" y="1816331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210148" y="2606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algorithms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044788" y="1542011"/>
            <a:ext cx="260604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044788" y="1596875"/>
            <a:ext cx="2606040" cy="168249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044788" y="1816331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400" dirty="0"/>
          </a:p>
        </p:txBody>
      </p:sp>
      <p:sp>
        <p:nvSpPr>
          <p:cNvPr id="24" name="Text 22"/>
          <p:cNvSpPr/>
          <p:nvPr/>
        </p:nvSpPr>
        <p:spPr>
          <a:xfrm>
            <a:off x="9044788" y="2606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adversarial anomalies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270165" y="4263598"/>
            <a:ext cx="4260271" cy="999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Simulator</a:t>
            </a:r>
            <a:b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300" dirty="0">
              <a:solidFill>
                <a:srgbClr val="F2F1E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2F1E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Discrete-event model of FCFS, SJF, RR, and Priority in Python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Context-switch penalty 0.1 </a:t>
            </a:r>
            <a:r>
              <a:rPr lang="en-US" sz="13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</a:t>
            </a:r>
            <a:endParaRPr lang="en-US" sz="1300" dirty="0">
              <a:solidFill>
                <a:srgbClr val="F2F1E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aging every 5 windows</a:t>
            </a:r>
          </a:p>
        </p:txBody>
      </p:sp>
      <p:sp>
        <p:nvSpPr>
          <p:cNvPr id="26" name="Text 24"/>
          <p:cNvSpPr/>
          <p:nvPr/>
        </p:nvSpPr>
        <p:spPr>
          <a:xfrm>
            <a:off x="4902550" y="4241157"/>
            <a:ext cx="3651247" cy="1091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learning</a:t>
            </a:r>
            <a:b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b="1" dirty="0">
              <a:solidFill>
                <a:srgbClr val="D9B36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SGDClassifier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modified Huber loss + </a:t>
            </a:r>
            <a:r>
              <a:rPr lang="en-US" sz="13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partial_fit</a:t>
            </a:r>
            <a:endParaRPr lang="en-US" sz="1300" dirty="0">
              <a:solidFill>
                <a:srgbClr val="F2F1E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Trains fully online in constant memory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historical data retained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044788" y="4257781"/>
            <a:ext cx="2982648" cy="987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regimes</a:t>
            </a:r>
            <a:b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b="1" dirty="0">
              <a:solidFill>
                <a:srgbClr val="D9B36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Spike (20 heavy jobs at once)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Starvation Trap (1 long + 14 short)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Collapse (bursts = RR quantum)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No Single Algorithm Dominates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28016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33172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I/O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38328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43484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CPU-spike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48640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Starvation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53796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Q-collapse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02920" y="1783080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FCFS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316736" y="1819656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316736" y="181965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368296" y="1819656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368296" y="181965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419856" y="1819656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419856" y="181965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471416" y="1819656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471416" y="181965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522976" y="1819656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522976" y="181965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574536" y="1819656"/>
            <a:ext cx="978408" cy="493776"/>
          </a:xfrm>
          <a:prstGeom prst="rect">
            <a:avLst/>
          </a:prstGeom>
          <a:solidFill>
            <a:srgbClr val="B71E3A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574536" y="181965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100.0%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02920" y="2350008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SJF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1316736" y="2386584"/>
            <a:ext cx="978408" cy="493776"/>
          </a:xfrm>
          <a:prstGeom prst="rect">
            <a:avLst/>
          </a:prstGeom>
          <a:solidFill>
            <a:srgbClr val="B71E3A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316736" y="238658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99.9%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368296" y="2386584"/>
            <a:ext cx="978408" cy="493776"/>
          </a:xfrm>
          <a:prstGeom prst="rect">
            <a:avLst/>
          </a:prstGeom>
          <a:solidFill>
            <a:srgbClr val="B61E3A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368296" y="238658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99.6%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3419856" y="2386584"/>
            <a:ext cx="978408" cy="493776"/>
          </a:xfrm>
          <a:prstGeom prst="rect">
            <a:avLst/>
          </a:prstGeom>
          <a:solidFill>
            <a:srgbClr val="B51E3A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419856" y="238658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98.3%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471416" y="2386584"/>
            <a:ext cx="978408" cy="493776"/>
          </a:xfrm>
          <a:prstGeom prst="rect">
            <a:avLst/>
          </a:prstGeom>
          <a:solidFill>
            <a:srgbClr val="B71E3A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471416" y="238658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100.0%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522976" y="2386584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5522976" y="238658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574536" y="2386584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6574536" y="238658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02920" y="2916936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1316736" y="2953512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1316736" y="295351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0.1%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2368296" y="2953512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2368296" y="295351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0.3%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3419856" y="2953512"/>
            <a:ext cx="978408" cy="493776"/>
          </a:xfrm>
          <a:prstGeom prst="rect">
            <a:avLst/>
          </a:prstGeom>
          <a:solidFill>
            <a:srgbClr val="2C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3419856" y="295351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1.7%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4471416" y="2953512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4471416" y="295351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5522976" y="2953512"/>
            <a:ext cx="978408" cy="493776"/>
          </a:xfrm>
          <a:prstGeom prst="rect">
            <a:avLst/>
          </a:prstGeom>
          <a:solidFill>
            <a:srgbClr val="B71E3A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5522976" y="295351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100.0%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6574536" y="2953512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574536" y="295351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02920" y="3483864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</a:t>
            </a:r>
            <a:endParaRPr lang="en-US" sz="1300" dirty="0"/>
          </a:p>
        </p:txBody>
      </p:sp>
      <p:sp>
        <p:nvSpPr>
          <p:cNvPr id="55" name="Shape 53"/>
          <p:cNvSpPr/>
          <p:nvPr/>
        </p:nvSpPr>
        <p:spPr>
          <a:xfrm>
            <a:off x="1316736" y="3520440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1316736" y="352044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57" name="Shape 55"/>
          <p:cNvSpPr/>
          <p:nvPr/>
        </p:nvSpPr>
        <p:spPr>
          <a:xfrm>
            <a:off x="2368296" y="3520440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2368296" y="352044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3419856" y="3520440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3419856" y="352044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4471416" y="3520440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4471416" y="352044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522976" y="3520440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5522976" y="352044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6574536" y="3520440"/>
            <a:ext cx="978408" cy="493776"/>
          </a:xfrm>
          <a:prstGeom prst="rect">
            <a:avLst/>
          </a:prstGeom>
          <a:solidFill>
            <a:srgbClr val="2A2A2F"/>
          </a:solidFill>
          <a:ln w="12700">
            <a:solidFill>
              <a:srgbClr val="1F1F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6574536" y="352044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9A8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0.0%</a:t>
            </a:r>
            <a:endParaRPr lang="en-US" sz="1000" dirty="0"/>
          </a:p>
        </p:txBody>
      </p:sp>
      <p:sp>
        <p:nvSpPr>
          <p:cNvPr id="67" name="Text 65"/>
          <p:cNvSpPr/>
          <p:nvPr/>
        </p:nvSpPr>
        <p:spPr>
          <a:xfrm>
            <a:off x="502920" y="4279392"/>
            <a:ext cx="7086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 rate across 2250 scenarios</a:t>
            </a:r>
            <a:endParaRPr lang="en-US" sz="1000" dirty="0"/>
          </a:p>
        </p:txBody>
      </p:sp>
      <p:sp>
        <p:nvSpPr>
          <p:cNvPr id="68" name="Text 66"/>
          <p:cNvSpPr/>
          <p:nvPr/>
        </p:nvSpPr>
        <p:spPr>
          <a:xfrm>
            <a:off x="8046720" y="1371600"/>
            <a:ext cx="35963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OBSERVATIONS</a:t>
            </a:r>
            <a:endParaRPr lang="en-US" sz="1000" dirty="0"/>
          </a:p>
        </p:txBody>
      </p:sp>
      <p:sp>
        <p:nvSpPr>
          <p:cNvPr id="69" name="Text 67"/>
          <p:cNvSpPr/>
          <p:nvPr/>
        </p:nvSpPr>
        <p:spPr>
          <a:xfrm>
            <a:off x="8046720" y="1737360"/>
            <a:ext cx="35963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~99%</a:t>
            </a:r>
            <a:endParaRPr lang="en-US" sz="4000" dirty="0"/>
          </a:p>
        </p:txBody>
      </p:sp>
      <p:sp>
        <p:nvSpPr>
          <p:cNvPr id="70" name="Text 68"/>
          <p:cNvSpPr/>
          <p:nvPr/>
        </p:nvSpPr>
        <p:spPr>
          <a:xfrm>
            <a:off x="8046720" y="2256905"/>
            <a:ext cx="40482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SJF wins standard workloads — CPU-bound, I/O-bound, mixed</a:t>
            </a:r>
            <a:endParaRPr lang="en-US" sz="1200" dirty="0"/>
          </a:p>
        </p:txBody>
      </p:sp>
      <p:sp>
        <p:nvSpPr>
          <p:cNvPr id="71" name="Text 69"/>
          <p:cNvSpPr/>
          <p:nvPr/>
        </p:nvSpPr>
        <p:spPr>
          <a:xfrm>
            <a:off x="8046720" y="3154680"/>
            <a:ext cx="35963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72" name="Text 70"/>
          <p:cNvSpPr/>
          <p:nvPr/>
        </p:nvSpPr>
        <p:spPr>
          <a:xfrm>
            <a:off x="8046720" y="3674225"/>
            <a:ext cx="39568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 wins </a:t>
            </a:r>
            <a:r>
              <a:rPr lang="en-US" sz="1200" dirty="0" err="1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starvation_trap</a:t>
            </a: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preemption avoids queue blockage</a:t>
            </a:r>
            <a:endParaRPr lang="en-US" sz="1200" dirty="0"/>
          </a:p>
        </p:txBody>
      </p:sp>
      <p:sp>
        <p:nvSpPr>
          <p:cNvPr id="73" name="Text 71"/>
          <p:cNvSpPr/>
          <p:nvPr/>
        </p:nvSpPr>
        <p:spPr>
          <a:xfrm>
            <a:off x="8046720" y="4572000"/>
            <a:ext cx="35963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74" name="Text 72"/>
          <p:cNvSpPr/>
          <p:nvPr/>
        </p:nvSpPr>
        <p:spPr>
          <a:xfrm>
            <a:off x="8046720" y="5091545"/>
            <a:ext cx="4144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FCFS wins quantum_collapse — equal bursts eliminate SJF's edge</a:t>
            </a:r>
            <a:endParaRPr lang="en-US" sz="1200" dirty="0"/>
          </a:p>
        </p:txBody>
      </p:sp>
      <p:sp>
        <p:nvSpPr>
          <p:cNvPr id="75" name="Shape 7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77" name="Text 75"/>
          <p:cNvSpPr/>
          <p:nvPr/>
        </p:nvSpPr>
        <p:spPr>
          <a:xfrm>
            <a:off x="11102728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Scheduler Wins on Mixed Workloads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1417320"/>
            <a:ext cx="7498080" cy="49377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Chart 0"/>
          <p:cNvGraphicFramePr/>
          <p:nvPr/>
        </p:nvGraphicFramePr>
        <p:xfrm>
          <a:off x="640080" y="1554480"/>
          <a:ext cx="722376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8229600" y="1600200"/>
            <a:ext cx="3459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STATIC BASELINES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8229600" y="1965960"/>
            <a:ext cx="34591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22%</a:t>
            </a:r>
            <a:endParaRPr lang="en-US" sz="6400" dirty="0"/>
          </a:p>
        </p:txBody>
      </p:sp>
      <p:sp>
        <p:nvSpPr>
          <p:cNvPr id="13" name="Text 10"/>
          <p:cNvSpPr/>
          <p:nvPr/>
        </p:nvSpPr>
        <p:spPr>
          <a:xfrm>
            <a:off x="8229600" y="2926080"/>
            <a:ext cx="3459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than FCFS on CPU-bound workloads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229600" y="3611880"/>
            <a:ext cx="34591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43%</a:t>
            </a:r>
            <a:endParaRPr lang="en-US" sz="6400" dirty="0"/>
          </a:p>
        </p:txBody>
      </p:sp>
      <p:sp>
        <p:nvSpPr>
          <p:cNvPr id="15" name="Text 12"/>
          <p:cNvSpPr/>
          <p:nvPr/>
        </p:nvSpPr>
        <p:spPr>
          <a:xfrm>
            <a:off x="8229600" y="4572000"/>
            <a:ext cx="3459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than RR on CPU-bound workloads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229600" y="5394960"/>
            <a:ext cx="34591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Converges to near-SJF performance on mixed workloads once </a:t>
            </a:r>
            <a:r>
              <a:rPr lang="en-US" sz="1100" i="1" dirty="0" err="1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fingerprinter</a:t>
            </a:r>
            <a:r>
              <a:rPr lang="en-US" sz="11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stabilises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Learning &amp; Switch Behavior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1417320"/>
            <a:ext cx="7178040" cy="49377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Chart 0"/>
          <p:cNvGraphicFramePr/>
          <p:nvPr/>
        </p:nvGraphicFramePr>
        <p:xfrm>
          <a:off x="640080" y="1554480"/>
          <a:ext cx="69037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hape 8"/>
          <p:cNvSpPr/>
          <p:nvPr/>
        </p:nvSpPr>
        <p:spPr>
          <a:xfrm>
            <a:off x="7909560" y="1417320"/>
            <a:ext cx="3779215" cy="2103120"/>
          </a:xfrm>
          <a:prstGeom prst="rect">
            <a:avLst/>
          </a:prstGeom>
          <a:solidFill>
            <a:srgbClr val="6E1524"/>
          </a:solidFill>
          <a:ln w="12700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909560" y="1417320"/>
            <a:ext cx="3779215" cy="45720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138160" y="1600200"/>
            <a:ext cx="3322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HYSTERESIS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8138160" y="1920240"/>
            <a:ext cx="3322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46%</a:t>
            </a:r>
            <a:endParaRPr lang="en-US" sz="6400" dirty="0"/>
          </a:p>
        </p:txBody>
      </p:sp>
      <p:sp>
        <p:nvSpPr>
          <p:cNvPr id="15" name="Text 12"/>
          <p:cNvSpPr/>
          <p:nvPr/>
        </p:nvSpPr>
        <p:spPr>
          <a:xfrm>
            <a:off x="8005156" y="2926080"/>
            <a:ext cx="36836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algorithm switches (177 → 95) with negligible</a:t>
            </a:r>
            <a:br>
              <a:rPr lang="en-US" sz="11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waiting-time cost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909560" y="3794760"/>
            <a:ext cx="164592" cy="164592"/>
          </a:xfrm>
          <a:prstGeom prst="ellipse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165592" y="3703320"/>
            <a:ext cx="352318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cold start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Near-perfect accuracy within the first 500 windows on homogeneous workloads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7909560" y="4709160"/>
            <a:ext cx="164592" cy="164592"/>
          </a:xfrm>
          <a:prstGeom prst="ellipse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165592" y="4617720"/>
            <a:ext cx="352318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Graceful on ambiguity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0.75–0.90 accuracy through mixed and anomaly regimes reflects real difficulty, not a bug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909560" y="5623560"/>
            <a:ext cx="164592" cy="164592"/>
          </a:xfrm>
          <a:prstGeom prst="ellipse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165592" y="5532120"/>
            <a:ext cx="352318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High-confidence switches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every switch fires at confidence ≈ 1.0 — no thrash near boundaries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Drives Algorithm Selection?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1417320"/>
            <a:ext cx="7178040" cy="393192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Chart 0"/>
          <p:cNvGraphicFramePr/>
          <p:nvPr/>
        </p:nvGraphicFramePr>
        <p:xfrm>
          <a:off x="640080" y="1554480"/>
          <a:ext cx="690372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hape 8"/>
          <p:cNvSpPr/>
          <p:nvPr/>
        </p:nvSpPr>
        <p:spPr>
          <a:xfrm>
            <a:off x="7909560" y="1417320"/>
            <a:ext cx="3779215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909560" y="1453896"/>
            <a:ext cx="3779215" cy="1152144"/>
          </a:xfrm>
          <a:prstGeom prst="rect">
            <a:avLst/>
          </a:prstGeom>
          <a:solidFill>
            <a:srgbClr val="2A2A2F"/>
          </a:solidFill>
          <a:ln w="9525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092440" y="1508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732520" y="1545336"/>
            <a:ext cx="27733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burst_variance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092440" y="1920240"/>
            <a:ext cx="3413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SJF's advantage over FCFS scales directly with burst variance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909560" y="2743200"/>
            <a:ext cx="3779215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909560" y="2779776"/>
            <a:ext cx="3779215" cy="1152144"/>
          </a:xfrm>
          <a:prstGeom prst="rect">
            <a:avLst/>
          </a:prstGeom>
          <a:solidFill>
            <a:srgbClr val="2A2A2F"/>
          </a:solidFill>
          <a:ln w="9525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92440" y="28346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732520" y="2871216"/>
            <a:ext cx="27733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burst_std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092440" y="3246120"/>
            <a:ext cx="3413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Complementary linear-scale measure — tracks variance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909560" y="4069080"/>
            <a:ext cx="3779215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7909560" y="4105656"/>
            <a:ext cx="3779215" cy="1152144"/>
          </a:xfrm>
          <a:prstGeom prst="rect">
            <a:avLst/>
          </a:prstGeom>
          <a:solidFill>
            <a:srgbClr val="2A2A2F"/>
          </a:solidFill>
          <a:ln w="9525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092440" y="416052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8732520" y="4197096"/>
            <a:ext cx="27733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mean_burst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8092440" y="4572000"/>
            <a:ext cx="3413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Distinguishes short I/O tasks from long CPU-bound ones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502920" y="5532120"/>
            <a:ext cx="11185855" cy="777240"/>
          </a:xfrm>
          <a:prstGeom prst="rect">
            <a:avLst/>
          </a:prstGeom>
          <a:solidFill>
            <a:srgbClr val="6E1524"/>
          </a:solidFill>
          <a:ln w="12700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31520" y="5532120"/>
            <a:ext cx="107286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i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confirmed:  </a:t>
            </a:r>
            <a:r>
              <a:rPr lang="en-US" sz="1400" b="1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r>
              <a:rPr lang="en-US" sz="14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model learns real structure. Basic queue statistics are enough to drive adaptive scheduling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Ablation: Why Two Levels + Hysteresis?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1417320"/>
            <a:ext cx="7178040" cy="493776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Chart 0"/>
          <p:cNvGraphicFramePr/>
          <p:nvPr/>
        </p:nvGraphicFramePr>
        <p:xfrm>
          <a:off x="640080" y="1600200"/>
          <a:ext cx="69037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7909560" y="160020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IS MISLEADING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909560" y="1920240"/>
            <a:ext cx="37792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flat classifier scores 90.8% 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because it predicts SJF on everything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Fails completely on anomalies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909560" y="3429000"/>
            <a:ext cx="3779215" cy="18288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909560" y="3611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HYSTERESIS EARNS ITS KEEP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909560" y="3886200"/>
            <a:ext cx="37792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46%</a:t>
            </a:r>
            <a:endParaRPr lang="en-US" sz="6000" dirty="0"/>
          </a:p>
        </p:txBody>
      </p:sp>
      <p:sp>
        <p:nvSpPr>
          <p:cNvPr id="16" name="Text 13"/>
          <p:cNvSpPr/>
          <p:nvPr/>
        </p:nvSpPr>
        <p:spPr>
          <a:xfrm>
            <a:off x="7909560" y="4937760"/>
            <a:ext cx="3779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algorithm switches (177 → 95), with negligible waiting-time cost.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7909560" y="5577840"/>
            <a:ext cx="3779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9A8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for production OS use — every switch has real overhead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Simulation: Real OS Traces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1463040"/>
            <a:ext cx="5303520" cy="4846320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530352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22960" y="20574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Real-process trace collection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2960" y="278892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B71E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psutil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sampled all running OS processes over a </a:t>
            </a:r>
            <a:r>
              <a:rPr lang="en-US" sz="1300" b="1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30-second window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0.5 s intervals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" y="379476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Per-process CPU burst computed from deltas in accumulated CPU time. Idle processes (&lt; 0.01 s CPU) discarded.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2960" y="48006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Resulting process objects fed through the same simulator + classifier pipeline as synthetic scenarios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126480" y="1691640"/>
            <a:ext cx="55165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26480" y="2103120"/>
            <a:ext cx="55165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0.98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6126480" y="2971800"/>
            <a:ext cx="5516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in CPU-bound regime prediction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26480" y="3474720"/>
            <a:ext cx="55165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214</a:t>
            </a:r>
            <a:endParaRPr lang="en-US" sz="5600" dirty="0"/>
          </a:p>
        </p:txBody>
      </p:sp>
      <p:sp>
        <p:nvSpPr>
          <p:cNvPr id="20" name="Text 18"/>
          <p:cNvSpPr/>
          <p:nvPr/>
        </p:nvSpPr>
        <p:spPr>
          <a:xfrm>
            <a:off x="6126480" y="4343400"/>
            <a:ext cx="5516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waiting time units  (vs. 406 RR, 310 FCFS)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126480" y="4846320"/>
            <a:ext cx="55165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94.5%</a:t>
            </a:r>
            <a:endParaRPr lang="en-US" sz="5600" dirty="0"/>
          </a:p>
        </p:txBody>
      </p:sp>
      <p:sp>
        <p:nvSpPr>
          <p:cNvPr id="22" name="Text 20"/>
          <p:cNvSpPr/>
          <p:nvPr/>
        </p:nvSpPr>
        <p:spPr>
          <a:xfrm>
            <a:off x="6126480" y="5715000"/>
            <a:ext cx="5516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utilisation achieved under adaptive scheduling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351215" y="502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5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38912"/>
            <a:ext cx="7985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 &amp; Future Work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685800" cy="36576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80848" y="1417320"/>
            <a:ext cx="5577840" cy="54864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80848" y="1472184"/>
            <a:ext cx="5577840" cy="4837176"/>
          </a:xfrm>
          <a:prstGeom prst="rect">
            <a:avLst/>
          </a:prstGeom>
          <a:solidFill>
            <a:srgbClr val="2A2A2F"/>
          </a:solidFill>
          <a:ln w="12700">
            <a:solidFill>
              <a:srgbClr val="D9B3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6608" y="17373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ESTABLISHED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46608" y="20574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project shows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46608" y="269748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Regime-aware scheduling wins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mixed and anomaly workloads — using only ready-queue statistics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46608" y="374904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learning is practical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constant-memory SGD converges within 500 windows. No offline data required.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6608" y="480060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Burst statistics are sufficient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lightweight adaptive schedulers are feasible even without process-level instrumentation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233008" y="1417320"/>
            <a:ext cx="5577840" cy="54864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33008" y="1472184"/>
            <a:ext cx="5577840" cy="4837176"/>
          </a:xfrm>
          <a:prstGeom prst="rect">
            <a:avLst/>
          </a:prstGeom>
          <a:solidFill>
            <a:srgbClr val="2A2A2F"/>
          </a:solidFill>
          <a:ln w="12700">
            <a:solidFill>
              <a:srgbClr val="B7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98768" y="17373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B7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598768" y="20574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goes next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598768" y="269748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Warm-start pre-training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representative traces — eliminates the cold-start gap with SJF on CPU-bound workloads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598768" y="374904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RR quantum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scaled by burst variance — high-variance queues benefit from smaller quanta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598768" y="480060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7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Multi-core + real-time</a:t>
            </a:r>
            <a:r>
              <a:rPr lang="en-US" sz="1300" dirty="0">
                <a:solidFill>
                  <a:srgbClr val="F2F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extension — evaluate under CPU affinity, load balancing, and deadline constraints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B1BF27-4F46-F69D-7A55-C06C95201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67A29A23-45D9-FA4B-EF7B-36725A9DC34A}"/>
              </a:ext>
            </a:extLst>
          </p:cNvPr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F7F396D-E7B8-A5E5-C4BB-3B26C57BA7F6}"/>
              </a:ext>
            </a:extLst>
          </p:cNvPr>
          <p:cNvSpPr/>
          <p:nvPr/>
        </p:nvSpPr>
        <p:spPr>
          <a:xfrm>
            <a:off x="548640" y="1097280"/>
            <a:ext cx="1097280" cy="36576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06B5FE-DFBF-28FE-1CF4-FBB6A6E67B42}"/>
              </a:ext>
            </a:extLst>
          </p:cNvPr>
          <p:cNvSpPr txBox="1"/>
          <p:nvPr/>
        </p:nvSpPr>
        <p:spPr>
          <a:xfrm>
            <a:off x="548640" y="1371600"/>
            <a:ext cx="11643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[1] N. Rana, “Comparison of CPU Scheduling Algorithms: A Study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andPerformance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Analysis,” SSRN Preprint, Nov. 2024. [Online].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Available:https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://ssrn.com/abstract=5014246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[2] V. Borate et al., “Sentient OS: AI-Enhanced CPU Scheduling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ModernOperating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Systems,” Int. J. Adv. Research in Science, Communication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andTechnology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(IJARSCT), vol. 5, no. 6, pp. 302–310, Jun. 2025. [Online].Available: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https://ijarsct.co.in/Paper29824.pdf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[3] S. Xing, Y. Wang, and W. Liu, “Self-Adapting CPU Scheduling for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MixedDatabase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Workloads via Hierarchical Deep Reinforcement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Learning,”Symmetry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vol. 17, no. 7, p. 1109, Jul. 2025. [Online]. 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https://doi.org/10.3390/sym17071109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[4] S. Biswas, M. S. Ahmed, M. J. Rahman, A.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Khaer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M. M.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Islam,“A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Machine Learning Approach for Predicting Efficient CPU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SchedulingAlgorithm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,” in Proc. 5th Int. Conf. Sustainable Technologies for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Industryand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Society (ICSTIS), IEEE, Dec. 2023, pp. 1–6. [Online].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Available:https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://www.researchgate.net/publication/379294688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[5] A. Silberschatz, P. B. Galvin, and G. Gagne, Operating System Concepts,10th ed. Hoboken, NJ, USA: Wiley, 2023.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[6] F. Pedregosa et al., “Scikit-learn: Machine Learning in Python,”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J.Machine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Learning Research, vol. 12, pp. 2825–2830, 2011. [Online].Available: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https://doi.org/10.48550/arXiv.1201.0490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[7] V. Losing, B. Hammer, and H.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Wersing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“Incremental On-line Learning: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AReview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Comparison of State of the Art Algorithms,”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Neurocomputing,vol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275, pp. 1261–1274, Jan. 2018. [Online]. 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https://doi.org/10.1016/j.neucom.2017.06.084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[8] Y. Gebreyesus, D. Dalton, D. De Chiara, M. Chinnici, and A.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Chinnici,“AI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Automating Data Center Operations: Model Explainability in the Data Centre Context Using Shapley Additive Explanations (SHAP),”Electronics, vol. 13, no. 9, p. 1628, Apr. 2024. [Online].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Available:https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://doi.org/10.3390/electronics13091628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[9] C. R. Harris et al., “Array Programming with NumPy,” Nature, vol. 585,pp. 357–362, Sep. 2020. [Online]. 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https://doi.org/10.1038/s41586-020-2649-2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[10] A. Mahgoub et al., “SOFIA: Online Reconfiguration of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ClusteredNoSQL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Databases for Time-Varying Performance Requirements,”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inProc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USENIX ATC, 2023, pp. 601–617. [Online]. 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https://www.usenix.org/conference/atc23/presentation/mahgoub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[11] G.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Rodola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“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psutil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Cross-platform lib for process and system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monitoringin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Python,”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PyPI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2023. [Online]. Available: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https://pypi.org/project/psutil/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[12] Y.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Manzali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M. El Kettani, “A Survey of Decision Trees: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Concepts,Algorithms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Applications,” IEEE Access, vol. 12, pp. 86716–86766,2024. [Online]. Available: https://ieeexplore.ieee.org/document/10562290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BB83A475-9DBE-0410-0948-D627DD401C98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21">
            <a:extLst>
              <a:ext uri="{FF2B5EF4-FFF2-40B4-BE49-F238E27FC236}">
                <a16:creationId xmlns:a16="http://schemas.microsoft.com/office/drawing/2014/main" id="{0D7F5A70-637B-6595-AFAC-63CDA47A9949}"/>
              </a:ext>
            </a:extLst>
          </p:cNvPr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E15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CB3C9648-B770-E6A7-0319-C15428913125}"/>
              </a:ext>
            </a:extLst>
          </p:cNvPr>
          <p:cNvSpPr/>
          <p:nvPr/>
        </p:nvSpPr>
        <p:spPr>
          <a:xfrm>
            <a:off x="457200" y="656539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CPU Scheduling  ·  CSC-240  ·  Rider University</a:t>
            </a:r>
            <a:endParaRPr lang="en-US" sz="900" dirty="0"/>
          </a:p>
        </p:txBody>
      </p:sp>
      <p:sp>
        <p:nvSpPr>
          <p:cNvPr id="11" name="Text 23">
            <a:extLst>
              <a:ext uri="{FF2B5EF4-FFF2-40B4-BE49-F238E27FC236}">
                <a16:creationId xmlns:a16="http://schemas.microsoft.com/office/drawing/2014/main" id="{7E785455-0102-3783-4E63-88ED1B8124F2}"/>
              </a:ext>
            </a:extLst>
          </p:cNvPr>
          <p:cNvSpPr/>
          <p:nvPr/>
        </p:nvSpPr>
        <p:spPr>
          <a:xfrm>
            <a:off x="11094415" y="65653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16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09185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6E15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10728655" cy="27432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0" y="5394960"/>
            <a:ext cx="10728655" cy="27432"/>
          </a:xfrm>
          <a:prstGeom prst="rect">
            <a:avLst/>
          </a:prstGeom>
          <a:solidFill>
            <a:srgbClr val="D9B36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10728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8400" dirty="0"/>
          </a:p>
        </p:txBody>
      </p:sp>
      <p:sp>
        <p:nvSpPr>
          <p:cNvPr id="5" name="Text 3"/>
          <p:cNvSpPr/>
          <p:nvPr/>
        </p:nvSpPr>
        <p:spPr>
          <a:xfrm>
            <a:off x="731520" y="3749040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D9B3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31520" y="4663440"/>
            <a:ext cx="107286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Dhruv Sethi   ·   Nakul Mittal   ·   Dhruv Mirchandani   ·   Ritvik Sajeev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5029200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600" dirty="0">
                <a:solidFill>
                  <a:srgbClr val="D9B3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RIDER UNIVERSITY   ·   DEPARTMENT OF COMPUTER SCIENCE   ·   CSC-240</a:t>
            </a:r>
            <a:endParaRPr lang="en-US" sz="1100" dirty="0"/>
          </a:p>
        </p:txBody>
      </p:sp>
      <p:pic>
        <p:nvPicPr>
          <p:cNvPr id="9" name="Picture 2" descr="Rider University - Wikipedia">
            <a:extLst>
              <a:ext uri="{FF2B5EF4-FFF2-40B4-BE49-F238E27FC236}">
                <a16:creationId xmlns:a16="http://schemas.microsoft.com/office/drawing/2014/main" id="{76638995-F179-1D7A-A1E5-7F6606264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225" y="30480"/>
            <a:ext cx="455295" cy="54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2115</Words>
  <Application>Microsoft Office PowerPoint</Application>
  <PresentationFormat>Widescreen</PresentationFormat>
  <Paragraphs>303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AI-Assisted CPU Scheduling for Mixed Workloads</dc:title>
  <dc:subject>PptxGenJS Presentation</dc:subject>
  <dc:creator>Sethi, Mittal, Mirchandani, Sajeev</dc:creator>
  <cp:lastModifiedBy>Dhruv Sethi</cp:lastModifiedBy>
  <cp:revision>17</cp:revision>
  <dcterms:created xsi:type="dcterms:W3CDTF">2026-04-19T23:56:11Z</dcterms:created>
  <dcterms:modified xsi:type="dcterms:W3CDTF">2026-04-27T21:12:42Z</dcterms:modified>
</cp:coreProperties>
</file>